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334" r:id="rId4"/>
    <p:sldId id="315" r:id="rId5"/>
    <p:sldId id="258" r:id="rId6"/>
    <p:sldId id="316" r:id="rId7"/>
    <p:sldId id="323" r:id="rId8"/>
    <p:sldId id="317" r:id="rId9"/>
    <p:sldId id="328" r:id="rId10"/>
    <p:sldId id="324" r:id="rId11"/>
    <p:sldId id="318" r:id="rId12"/>
    <p:sldId id="326" r:id="rId13"/>
    <p:sldId id="319" r:id="rId14"/>
    <p:sldId id="322" r:id="rId15"/>
    <p:sldId id="320" r:id="rId16"/>
    <p:sldId id="325" r:id="rId17"/>
    <p:sldId id="327" r:id="rId18"/>
    <p:sldId id="285" r:id="rId19"/>
    <p:sldId id="266" r:id="rId20"/>
    <p:sldId id="260" r:id="rId21"/>
    <p:sldId id="332" r:id="rId22"/>
    <p:sldId id="331" r:id="rId23"/>
    <p:sldId id="330" r:id="rId24"/>
    <p:sldId id="329" r:id="rId25"/>
    <p:sldId id="333" r:id="rId26"/>
    <p:sldId id="313" r:id="rId27"/>
    <p:sldId id="281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294"/>
    <p:restoredTop sz="94677"/>
  </p:normalViewPr>
  <p:slideViewPr>
    <p:cSldViewPr snapToGrid="0" snapToObjects="1">
      <p:cViewPr varScale="1">
        <p:scale>
          <a:sx n="81" d="100"/>
          <a:sy n="81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105221" y="1201608"/>
            <a:ext cx="4516215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Convolutional Neural Networks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dirty="0"/>
              <a:t>02.</a:t>
            </a:r>
            <a:endParaRPr dirty="0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BB96B8EA-8192-814F-B23C-23FCF228B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57BC-4C1E-4B4E-97EE-22CDE7A2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96" y="166421"/>
            <a:ext cx="10515600" cy="1325563"/>
          </a:xfrm>
        </p:spPr>
        <p:txBody>
          <a:bodyPr/>
          <a:lstStyle/>
          <a:p>
            <a:r>
              <a:rPr lang="en-US" dirty="0"/>
              <a:t>Feature detection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D035EF-A710-5844-814D-BDB4F5749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267427"/>
              </p:ext>
            </p:extLst>
          </p:nvPr>
        </p:nvGraphicFramePr>
        <p:xfrm>
          <a:off x="814975" y="1491984"/>
          <a:ext cx="3339420" cy="3206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370FBB-C541-5444-B765-EF3D447C7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28317"/>
              </p:ext>
            </p:extLst>
          </p:nvPr>
        </p:nvGraphicFramePr>
        <p:xfrm>
          <a:off x="5952911" y="2099035"/>
          <a:ext cx="1693365" cy="1621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56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9353A4-517D-734D-BC0D-93482CECA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98475"/>
              </p:ext>
            </p:extLst>
          </p:nvPr>
        </p:nvGraphicFramePr>
        <p:xfrm>
          <a:off x="9249288" y="1747924"/>
          <a:ext cx="2385664" cy="2414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2E55C06-8A87-7345-9FDF-B0D1B98B569D}"/>
              </a:ext>
            </a:extLst>
          </p:cNvPr>
          <p:cNvGrpSpPr/>
          <p:nvPr/>
        </p:nvGrpSpPr>
        <p:grpSpPr>
          <a:xfrm>
            <a:off x="2174895" y="5060368"/>
            <a:ext cx="1004677" cy="1017984"/>
            <a:chOff x="1897039" y="5745706"/>
            <a:chExt cx="1337480" cy="9826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171CE6-138D-3443-A44F-557B734D02EA}"/>
                </a:ext>
              </a:extLst>
            </p:cNvPr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A1B5AA-A5F1-C54C-9A40-09FCA1ACFA56}"/>
                </a:ext>
              </a:extLst>
            </p:cNvPr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51C0C-226F-3A4C-9032-BEBBE22C66D6}"/>
              </a:ext>
            </a:extLst>
          </p:cNvPr>
          <p:cNvGrpSpPr/>
          <p:nvPr/>
        </p:nvGrpSpPr>
        <p:grpSpPr>
          <a:xfrm>
            <a:off x="5177790" y="5060368"/>
            <a:ext cx="2291837" cy="982640"/>
            <a:chOff x="5116780" y="5551690"/>
            <a:chExt cx="2291837" cy="9826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69CA19-6EC4-674F-A532-D822CFA3BC32}"/>
                </a:ext>
              </a:extLst>
            </p:cNvPr>
            <p:cNvGrpSpPr/>
            <p:nvPr/>
          </p:nvGrpSpPr>
          <p:grpSpPr>
            <a:xfrm rot="10800000">
              <a:off x="6427227" y="5551690"/>
              <a:ext cx="981390" cy="982640"/>
              <a:chOff x="6403075" y="5717739"/>
              <a:chExt cx="2006220" cy="98264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BABAD84-1575-F047-941E-AD04D254917D}"/>
                  </a:ext>
                </a:extLst>
              </p:cNvPr>
              <p:cNvGrpSpPr/>
              <p:nvPr/>
            </p:nvGrpSpPr>
            <p:grpSpPr>
              <a:xfrm>
                <a:off x="6403075" y="5717739"/>
                <a:ext cx="1337480" cy="982640"/>
                <a:chOff x="1897039" y="5745706"/>
                <a:chExt cx="1337480" cy="9826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9960764-F116-A24D-AD27-58233DE28943}"/>
                    </a:ext>
                  </a:extLst>
                </p:cNvPr>
                <p:cNvSpPr/>
                <p:nvPr/>
              </p:nvSpPr>
              <p:spPr>
                <a:xfrm>
                  <a:off x="1897039" y="5745707"/>
                  <a:ext cx="668740" cy="982639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578F394-A56A-7B48-B537-4AB847096066}"/>
                    </a:ext>
                  </a:extLst>
                </p:cNvPr>
                <p:cNvSpPr/>
                <p:nvPr/>
              </p:nvSpPr>
              <p:spPr>
                <a:xfrm>
                  <a:off x="2565779" y="5745706"/>
                  <a:ext cx="668740" cy="98263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A36494-C37F-164F-BC31-2E0B117F8B8F}"/>
                  </a:ext>
                </a:extLst>
              </p:cNvPr>
              <p:cNvSpPr/>
              <p:nvPr/>
            </p:nvSpPr>
            <p:spPr>
              <a:xfrm>
                <a:off x="7740555" y="5717739"/>
                <a:ext cx="668740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21370F-2FF2-594F-931B-DDAF342910A7}"/>
                </a:ext>
              </a:extLst>
            </p:cNvPr>
            <p:cNvSpPr txBox="1"/>
            <p:nvPr/>
          </p:nvSpPr>
          <p:spPr>
            <a:xfrm>
              <a:off x="5116780" y="5735232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9FF8BA-42D0-D845-BF2C-A104268C54A6}"/>
              </a:ext>
            </a:extLst>
          </p:cNvPr>
          <p:cNvGrpSpPr/>
          <p:nvPr/>
        </p:nvGrpSpPr>
        <p:grpSpPr>
          <a:xfrm>
            <a:off x="10134256" y="5060369"/>
            <a:ext cx="992639" cy="982640"/>
            <a:chOff x="6403075" y="5717739"/>
            <a:chExt cx="2006220" cy="9826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87FBE3-3D6D-474B-9E26-7BF2B297D101}"/>
                </a:ext>
              </a:extLst>
            </p:cNvPr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05FBE0A-1BD5-F74E-9C3A-F14C78043639}"/>
                </a:ext>
              </a:extLst>
            </p:cNvPr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CAF485-326E-D040-A7B7-97BB74179959}"/>
                  </a:ext>
                </a:extLst>
              </p:cNvPr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7C9D84-E8C8-A345-842C-4FBB679BF11A}"/>
                  </a:ext>
                </a:extLst>
              </p:cNvPr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5986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18D7-3549-574E-9191-F4377C10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3" y="-139372"/>
            <a:ext cx="10515600" cy="1325563"/>
          </a:xfrm>
        </p:spPr>
        <p:txBody>
          <a:bodyPr/>
          <a:lstStyle/>
          <a:p>
            <a:r>
              <a:rPr lang="en-US" dirty="0"/>
              <a:t>More about CNNs. (padding 1)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A8EB19-E6A9-4F40-A942-492473277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175703"/>
              </p:ext>
            </p:extLst>
          </p:nvPr>
        </p:nvGraphicFramePr>
        <p:xfrm>
          <a:off x="970848" y="1679822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008EE5-DF22-0546-80DE-6C727923C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867739"/>
              </p:ext>
            </p:extLst>
          </p:nvPr>
        </p:nvGraphicFramePr>
        <p:xfrm>
          <a:off x="5474182" y="2160666"/>
          <a:ext cx="137067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D50316-62B1-414A-9305-D6B462E7F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003540"/>
              </p:ext>
            </p:extLst>
          </p:nvPr>
        </p:nvGraphicFramePr>
        <p:xfrm>
          <a:off x="8609016" y="1679822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795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F6482F-38DE-9C45-8EB1-F4DA8475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3" y="-139372"/>
            <a:ext cx="10515600" cy="1325563"/>
          </a:xfrm>
        </p:spPr>
        <p:txBody>
          <a:bodyPr/>
          <a:lstStyle/>
          <a:p>
            <a:r>
              <a:rPr lang="en-US" dirty="0"/>
              <a:t>More about CNNs. (padding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A98C4-1E0A-8545-B147-9B2BB19404BA}"/>
              </a:ext>
            </a:extLst>
          </p:cNvPr>
          <p:cNvSpPr txBox="1"/>
          <p:nvPr/>
        </p:nvSpPr>
        <p:spPr>
          <a:xfrm>
            <a:off x="685800" y="1508443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“Valid Padding”: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B1FC30-2F77-2046-AE64-B652FEC8C496}"/>
              </a:ext>
            </a:extLst>
          </p:cNvPr>
          <p:cNvSpPr/>
          <p:nvPr/>
        </p:nvSpPr>
        <p:spPr>
          <a:xfrm>
            <a:off x="822766" y="324433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</a:rPr>
              <a:t>“Same Padding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”: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54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954B-4171-9A41-A7D0-6CEF1F60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CNNs (strides)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35E4A2-8E24-E543-8AFC-04A434BDF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519057"/>
              </p:ext>
            </p:extLst>
          </p:nvPr>
        </p:nvGraphicFramePr>
        <p:xfrm>
          <a:off x="685413" y="1763376"/>
          <a:ext cx="3298477" cy="321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61EF38-2F99-A14D-8FCC-8E650A685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635355"/>
              </p:ext>
            </p:extLst>
          </p:nvPr>
        </p:nvGraphicFramePr>
        <p:xfrm>
          <a:off x="5193091" y="2620427"/>
          <a:ext cx="15256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D388FA-0193-004A-BEE4-76403DACF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872501"/>
              </p:ext>
            </p:extLst>
          </p:nvPr>
        </p:nvGraphicFramePr>
        <p:xfrm>
          <a:off x="8731309" y="2743378"/>
          <a:ext cx="1535952" cy="1251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0784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D916-274B-0D40-8695-FE6D46C8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receptive field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7EA59-14C0-9740-A907-611F98FD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90688"/>
            <a:ext cx="9511862" cy="46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153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E2EB-30A8-4046-8160-F63002AA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pooling layers do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73947-87AB-B04A-AFFA-8372CBCFF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28" y="2175640"/>
            <a:ext cx="6465532" cy="3048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3D1EE-4927-4347-9D42-337B2D49C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0" y="1972796"/>
            <a:ext cx="4546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249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954B-4171-9A41-A7D0-6CEF1F60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CNNs (feature maps)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19330-6342-A64F-BDE4-151F78545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6358"/>
            <a:ext cx="4958925" cy="22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478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65D5-E96C-D149-89F9-1A02FB06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9" y="-249730"/>
            <a:ext cx="10515600" cy="1325563"/>
          </a:xfrm>
        </p:spPr>
        <p:txBody>
          <a:bodyPr/>
          <a:lstStyle/>
          <a:p>
            <a:r>
              <a:rPr lang="en-US" dirty="0"/>
              <a:t>CNN example (An image classifier LeNet-5)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0C51C-83E9-4C48-9FF2-A33D6AA66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14" y="861848"/>
            <a:ext cx="8341858" cy="20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162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Recent development of CNNs 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4380185" cy="6022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Dilated/Atrous Convolution</a:t>
            </a:r>
            <a:endParaRPr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3642E-E11D-A741-BD2F-9AA952F9A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" y="2897251"/>
            <a:ext cx="5582921" cy="194188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F1FC44-4497-1949-8369-043C652273ED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4380185" cy="60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Transposed convolution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0D36-0E27-8A4B-BA9B-F6A67E903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58" y="2562827"/>
            <a:ext cx="3793708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5000439" y="371574"/>
            <a:ext cx="56148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altLang="zh-CN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C7DD3-2EE8-DE47-B27D-CF3365F5E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792" y="1629088"/>
            <a:ext cx="6230007" cy="4547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lot of experiments show that in a multi layer CNN the local features are captured by lower layers while the global features are learned by higher layers. Can you explain this phenomenon 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838200" y="27053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Recap of ANN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dirty="0"/>
              <a:t>Froward and backward propagations</a:t>
            </a:r>
          </a:p>
          <a:p>
            <a:pPr>
              <a:lnSpc>
                <a:spcPct val="81000"/>
              </a:lnSpc>
            </a:pPr>
            <a:r>
              <a:rPr lang="en-US" dirty="0"/>
              <a:t>SGD</a:t>
            </a:r>
          </a:p>
          <a:p>
            <a:pPr>
              <a:lnSpc>
                <a:spcPct val="81000"/>
              </a:lnSpc>
            </a:pPr>
            <a:r>
              <a:rPr lang="en-US" dirty="0"/>
              <a:t>Training scheme and some training tips</a:t>
            </a:r>
          </a:p>
          <a:p>
            <a:pPr>
              <a:lnSpc>
                <a:spcPct val="81000"/>
              </a:lnSpc>
            </a:pPr>
            <a:r>
              <a:rPr lang="en-US" dirty="0"/>
              <a:t>Some terminologies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Epoch 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Iteration 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Hyperparameters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Parameters</a:t>
            </a:r>
          </a:p>
          <a:p>
            <a:pPr marL="0" indent="0">
              <a:lnSpc>
                <a:spcPct val="81000"/>
              </a:lnSpc>
              <a:buNone/>
            </a:pPr>
            <a:endParaRPr lang="en-US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Some famous CNN models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5121-0828-4749-8114-54E9D6DE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C0F29-FFDB-7F43-B1E6-640DD4E6A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02" y="1318998"/>
            <a:ext cx="6644947" cy="47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779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2EE3-72D6-E44A-B5F3-1642778B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853B1-004D-3546-B02D-6C6C50B9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6" y="1635509"/>
            <a:ext cx="8710667" cy="43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690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668C-4221-6649-B4F7-D84AC941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766"/>
            <a:ext cx="10515600" cy="1325563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B2474-9EE1-F84E-8579-57F2332C6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403552"/>
            <a:ext cx="6700783" cy="48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3614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6982-3ED5-AD4E-9E6D-4B0451BF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02614" cy="70693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0A81-4FE3-9844-B0DA-D800929B7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742950"/>
            <a:ext cx="73025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7381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EEE5-4F7F-504F-9D1B-631005F7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TextCNN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03EAB-2F37-D847-ADD3-BA8B0961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592" y="1576552"/>
            <a:ext cx="8267383" cy="43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6394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Coding session </a:t>
            </a:r>
            <a:br>
              <a:rPr lang="en-US" altLang="zh-CN" dirty="0"/>
            </a:br>
            <a:r>
              <a:rPr lang="en-US" altLang="zh-CN" dirty="0"/>
              <a:t>Introduction of </a:t>
            </a:r>
            <a:r>
              <a:rPr lang="en-US" altLang="zh-CN" dirty="0" err="1"/>
              <a:t>Keras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56398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1071381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652690" y="2236017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altLang="zh-CN" dirty="0"/>
              <a:t>Thanks for attending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FB90-F0BB-764D-9267-82095441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training tips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2A461-B73E-294F-89C7-673F47FE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91" y="1955308"/>
            <a:ext cx="3771900" cy="374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21C72-CC50-1F41-9567-7FF8A0B0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3" y="2057784"/>
            <a:ext cx="5967533" cy="31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026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733690" cy="460610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Convolutional Neural Networks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What is CNN.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Pooling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Training tips 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Some Famous CNN Models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 err="1"/>
              <a:t>LetNet</a:t>
            </a:r>
            <a:endParaRPr lang="en-US" altLang="zh-CN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 err="1"/>
              <a:t>AlexNet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 err="1"/>
              <a:t>GoogleNet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VGG, </a:t>
            </a:r>
            <a:r>
              <a:rPr lang="en-US" dirty="0" err="1"/>
              <a:t>ResNet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 err="1"/>
              <a:t>DenseNet</a:t>
            </a:r>
            <a:endParaRPr lang="en-US" dirty="0"/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Coding</a:t>
            </a:r>
            <a:endParaRPr lang="en-US" dirty="0"/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Introduction of </a:t>
            </a:r>
            <a:r>
              <a:rPr lang="en-US" dirty="0" err="1"/>
              <a:t>keras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55988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7601205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references: Deep learning chapter 9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519926-E9C0-A740-815F-4196001B9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51" y="1263649"/>
            <a:ext cx="6175266" cy="47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51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F5E5-47FC-954E-9D93-279C2C3D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handle images in previous lectures?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F0AAC5-1A0A-FA42-9BA2-0E16B988D0F5}"/>
              </a:ext>
            </a:extLst>
          </p:cNvPr>
          <p:cNvGrpSpPr/>
          <p:nvPr/>
        </p:nvGrpSpPr>
        <p:grpSpPr>
          <a:xfrm>
            <a:off x="6698528" y="4166066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5AE53DC-07BC-C946-AB1A-B32CB5FE13AB}"/>
                    </a:ext>
                  </a:extLst>
                </p:cNvPr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154D00-C46C-0A47-9A88-740DE324C920}"/>
                </a:ext>
              </a:extLst>
            </p:cNvPr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4C6EC68-36AC-D64B-BB89-7A58AB3D4ACC}"/>
                      </a:ext>
                    </a:extLst>
                  </p:cNvPr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E0A3E9C-1114-FA4E-B90F-7064454AE572}"/>
                      </a:ext>
                    </a:extLst>
                  </p:cNvPr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1F2CF24-E15C-DB4E-A5F9-F3E439A4E36E}"/>
                  </a:ext>
                </a:extLst>
              </p:cNvPr>
              <p:cNvCxnSpPr>
                <a:stCxn id="5" idx="3"/>
                <a:endCxn id="12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43A43A5-3863-7242-8DB2-0279BA52D636}"/>
                  </a:ext>
                </a:extLst>
              </p:cNvPr>
              <p:cNvCxnSpPr>
                <a:stCxn id="7" idx="3"/>
                <a:endCxn id="14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1009A72-2443-D845-A824-00C199EBAC63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47A2D6F-DCED-3F4D-BA3C-F49DC2902D3A}"/>
                  </a:ext>
                </a:extLst>
              </p:cNvPr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EC7B6EA-F422-5B4B-99A4-2084BF438DF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7607728-B13B-1F44-905B-D8B8CECE84B0}"/>
                  </a:ext>
                </a:extLst>
              </p:cNvPr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1831B1C-BC30-BD4B-BB86-2243631E80D2}"/>
                  </a:ext>
                </a:extLst>
              </p:cNvPr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A9765CA-2673-1D44-BBA0-3064C3EF2D81}"/>
                  </a:ext>
                </a:extLst>
              </p:cNvPr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AFF17AC-AAC8-DA49-AB53-CDCFAB821E13}"/>
                  </a:ext>
                </a:extLst>
              </p:cNvPr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EFED325-2E75-2748-A055-1D7304EAF850}"/>
                  </a:ext>
                </a:extLst>
              </p:cNvPr>
              <p:cNvCxnSpPr>
                <a:stCxn id="12" idx="6"/>
                <a:endCxn id="16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DF06B84-CC4B-B24B-8569-87388633261B}"/>
                  </a:ext>
                </a:extLst>
              </p:cNvPr>
              <p:cNvCxnSpPr>
                <a:endCxn id="14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967776B-B049-2743-9E55-6A12C4E8148F}"/>
                  </a:ext>
                </a:extLst>
              </p:cNvPr>
              <p:cNvCxnSpPr>
                <a:endCxn id="12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EC86C57-15C0-3A42-9CA3-AA029986C9A3}"/>
                  </a:ext>
                </a:extLst>
              </p:cNvPr>
              <p:cNvCxnSpPr>
                <a:stCxn id="5" idx="3"/>
                <a:endCxn id="14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6200761-4F88-A541-B56D-8256E0E0970E}"/>
                  </a:ext>
                </a:extLst>
              </p:cNvPr>
              <p:cNvCxnSpPr>
                <a:stCxn id="5" idx="3"/>
                <a:endCxn id="15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F13B4A3-74FB-114C-803C-8A08A6B3E4E6}"/>
                  </a:ext>
                </a:extLst>
              </p:cNvPr>
              <p:cNvCxnSpPr>
                <a:stCxn id="7" idx="3"/>
                <a:endCxn id="15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602FA24-381E-B24F-8B92-B6B7760BC63A}"/>
                      </a:ext>
                    </a:extLst>
                  </p:cNvPr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E9E35C8-6C6D-B640-92FB-C0B7498BAD41}"/>
                      </a:ext>
                    </a:extLst>
                  </p:cNvPr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1E9F14D-D994-C748-9932-322F646039A0}"/>
                  </a:ext>
                </a:extLst>
              </p:cNvPr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20EC315-991B-6F45-B366-F7378172600E}"/>
                  </a:ext>
                </a:extLst>
              </p:cNvPr>
              <p:cNvCxnSpPr>
                <a:stCxn id="12" idx="6"/>
                <a:endCxn id="26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199A38F-0317-2844-BBCA-1AE2629F43F8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6472C7-2FA4-8345-A194-3796958E0959}"/>
                  </a:ext>
                </a:extLst>
              </p:cNvPr>
              <p:cNvCxnSpPr>
                <a:stCxn id="14" idx="6"/>
                <a:endCxn id="26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40F11AD-FAC6-6D4B-8081-97FBCA19810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EAB7D0-9A20-E946-81E6-E94780355DA7}"/>
                  </a:ext>
                </a:extLst>
              </p:cNvPr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1EA3CEB-2C99-B846-83C8-3ECBA342DA39}"/>
                  </a:ext>
                </a:extLst>
              </p:cNvPr>
              <p:cNvCxnSpPr>
                <a:stCxn id="15" idx="6"/>
                <a:endCxn id="31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4E01DA8-E6AD-8B4F-A7BB-492189B571E1}"/>
                  </a:ext>
                </a:extLst>
              </p:cNvPr>
              <p:cNvCxnSpPr>
                <a:stCxn id="31" idx="6"/>
                <a:endCxn id="17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C3CCF8B-A671-DA40-B099-5B8B95E787DE}"/>
                  </a:ext>
                </a:extLst>
              </p:cNvPr>
              <p:cNvCxnSpPr>
                <a:stCxn id="26" idx="6"/>
                <a:endCxn id="17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BD54F61-F818-274A-B8A5-BE2821A83201}"/>
                  </a:ext>
                </a:extLst>
              </p:cNvPr>
              <p:cNvCxnSpPr>
                <a:stCxn id="16" idx="6"/>
                <a:endCxn id="17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7FEFF6B-2DAA-CD4F-B68C-6E51129E0447}"/>
                  </a:ext>
                </a:extLst>
              </p:cNvPr>
              <p:cNvCxnSpPr>
                <a:stCxn id="17" idx="6"/>
                <a:endCxn id="13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725956B-FF46-8940-9993-E8E877E0479A}"/>
              </a:ext>
            </a:extLst>
          </p:cNvPr>
          <p:cNvSpPr txBox="1"/>
          <p:nvPr/>
        </p:nvSpPr>
        <p:spPr>
          <a:xfrm>
            <a:off x="1704573" y="3219888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FF9224-0D82-2543-8CF2-8A846949D23C}"/>
              </a:ext>
            </a:extLst>
          </p:cNvPr>
          <p:cNvCxnSpPr/>
          <p:nvPr/>
        </p:nvCxnSpPr>
        <p:spPr>
          <a:xfrm flipV="1">
            <a:off x="3222421" y="2506549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F2E7D86-8EB9-DC4C-853D-58458508372D}"/>
              </a:ext>
            </a:extLst>
          </p:cNvPr>
          <p:cNvSpPr txBox="1"/>
          <p:nvPr/>
        </p:nvSpPr>
        <p:spPr>
          <a:xfrm>
            <a:off x="4666325" y="2359265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Female? (0/1)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182A5BC-E313-1841-922D-1CB578EA1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26" y="1711870"/>
            <a:ext cx="1476907" cy="152115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0FC3C7E-9CC4-4945-8B1B-AECF81D962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44" y="3681508"/>
            <a:ext cx="2678596" cy="26617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0E6F8C-A309-494B-B728-092692E26ADD}"/>
              </a:ext>
            </a:extLst>
          </p:cNvPr>
          <p:cNvSpPr txBox="1"/>
          <p:nvPr/>
        </p:nvSpPr>
        <p:spPr>
          <a:xfrm>
            <a:off x="1701913" y="634329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1000x1000</a:t>
            </a:r>
          </a:p>
        </p:txBody>
      </p:sp>
    </p:spTree>
    <p:extLst>
      <p:ext uri="{BB962C8B-B14F-4D97-AF65-F5344CB8AC3E}">
        <p14:creationId xmlns:p14="http://schemas.microsoft.com/office/powerpoint/2010/main" val="2620513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6137-D3CB-684D-9CA7-A33B5FA1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1068"/>
          </a:xfrm>
        </p:spPr>
        <p:txBody>
          <a:bodyPr/>
          <a:lstStyle/>
          <a:p>
            <a:r>
              <a:rPr lang="en-US" dirty="0"/>
              <a:t>CNNs (parameters sharing)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CFF66-D08A-8744-842D-65414EF0E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3" y="2034791"/>
            <a:ext cx="5095766" cy="278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82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FEF2E8-FA0B-C74E-BC1C-02F47920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1068"/>
          </a:xfrm>
        </p:spPr>
        <p:txBody>
          <a:bodyPr/>
          <a:lstStyle/>
          <a:p>
            <a:r>
              <a:rPr lang="en-US" dirty="0"/>
              <a:t>CNNs (Local invariant)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EC55E-7D77-2D4C-9328-EAA380B35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1" y="1739708"/>
            <a:ext cx="3829488" cy="39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06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357</TotalTime>
  <Words>362</Words>
  <Application>Microsoft Macintosh PowerPoint</Application>
  <PresentationFormat>Widescreen</PresentationFormat>
  <Paragraphs>182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Century Schoolbook</vt:lpstr>
      <vt:lpstr>Office 主题​​</vt:lpstr>
      <vt:lpstr>Convolutional Neural Networks Lesson-06</vt:lpstr>
      <vt:lpstr>Recap of ANN</vt:lpstr>
      <vt:lpstr>Some training tips</vt:lpstr>
      <vt:lpstr>overview</vt:lpstr>
      <vt:lpstr>Convolutional Neural Networks references: Deep learning chapter 9</vt:lpstr>
      <vt:lpstr>PowerPoint Presentation</vt:lpstr>
      <vt:lpstr>How did we handle images in previous lectures?</vt:lpstr>
      <vt:lpstr>CNNs (parameters sharing)</vt:lpstr>
      <vt:lpstr>CNNs (Local invariant)</vt:lpstr>
      <vt:lpstr>Feature detection</vt:lpstr>
      <vt:lpstr>More about CNNs. (padding 1)</vt:lpstr>
      <vt:lpstr>More about CNNs. (padding 2)</vt:lpstr>
      <vt:lpstr>More about CNNs (strides)</vt:lpstr>
      <vt:lpstr>What is receptive field ?</vt:lpstr>
      <vt:lpstr>What pooling layers do ?</vt:lpstr>
      <vt:lpstr>More about CNNs (feature maps)</vt:lpstr>
      <vt:lpstr>CNN example (An image classifier LeNet-5)</vt:lpstr>
      <vt:lpstr>Recent development of CNNs </vt:lpstr>
      <vt:lpstr>Test your understanding</vt:lpstr>
      <vt:lpstr>Some famous CNN models</vt:lpstr>
      <vt:lpstr>Alex Net</vt:lpstr>
      <vt:lpstr>VGG</vt:lpstr>
      <vt:lpstr>GoogLeNet</vt:lpstr>
      <vt:lpstr>ResNet</vt:lpstr>
      <vt:lpstr>TextCNN</vt:lpstr>
      <vt:lpstr>Coding session  Introduction of Keras</vt:lpstr>
      <vt:lpstr>Thanks for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eric.lee.xiao@gmail.com</cp:lastModifiedBy>
  <cp:revision>23</cp:revision>
  <dcterms:created xsi:type="dcterms:W3CDTF">2019-08-30T07:45:14Z</dcterms:created>
  <dcterms:modified xsi:type="dcterms:W3CDTF">2020-02-13T16:49:57Z</dcterms:modified>
</cp:coreProperties>
</file>